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6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968B0-D945-4837-9B77-28429AE8BD88}" type="datetimeFigureOut">
              <a:rPr lang="pl-PL" smtClean="0"/>
              <a:t>26.11.2018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E6FF-5AAD-4761-82FC-58B10010C794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/>
              <a:t/>
            </a:r>
            <a:br>
              <a:rPr lang="pl-PL" b="1" dirty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sz="4900" b="1" dirty="0" smtClean="0"/>
              <a:t>Działania  </a:t>
            </a:r>
            <a:r>
              <a:rPr lang="pl-PL" sz="4900" b="1" dirty="0"/>
              <a:t>Rady Edukacyjnej</a:t>
            </a:r>
            <a:r>
              <a:rPr lang="pl-PL" dirty="0"/>
              <a:t/>
            </a:r>
            <a:br>
              <a:rPr lang="pl-PL" dirty="0"/>
            </a:br>
            <a:r>
              <a:rPr lang="pl-PL" b="1" dirty="0"/>
              <a:t> </a:t>
            </a:r>
            <a:r>
              <a:rPr lang="pl-PL" dirty="0"/>
              <a:t/>
            </a:r>
            <a:br>
              <a:rPr lang="pl-PL" dirty="0"/>
            </a:br>
            <a:r>
              <a:rPr lang="pl-PL" b="1" dirty="0"/>
              <a:t> 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Warsztaty </a:t>
            </a:r>
            <a:r>
              <a:rPr lang="pl-PL" b="1" dirty="0" smtClean="0"/>
              <a:t>  dla   uczniów: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pl-PL" dirty="0"/>
              <a:t>warsztaty prowadzonych na zamówienie szkoły na jej terenie </a:t>
            </a:r>
          </a:p>
          <a:p>
            <a:pPr lvl="0"/>
            <a:r>
              <a:rPr lang="pl-PL" dirty="0"/>
              <a:t>w poradniach psychoterapie indywidualne dla młodzieży z zaburzeniami emocjonalnymi, </a:t>
            </a:r>
          </a:p>
          <a:p>
            <a:pPr lvl="0"/>
            <a:r>
              <a:rPr lang="pl-PL" dirty="0"/>
              <a:t>treningi koncentracji uwagi, </a:t>
            </a:r>
          </a:p>
          <a:p>
            <a:pPr lvl="0"/>
            <a:r>
              <a:rPr lang="pl-PL" dirty="0"/>
              <a:t>treningi  ortograficzne, </a:t>
            </a:r>
          </a:p>
          <a:p>
            <a:pPr lvl="0"/>
            <a:r>
              <a:rPr lang="pl-PL" dirty="0"/>
              <a:t>EEG </a:t>
            </a:r>
            <a:r>
              <a:rPr lang="pl-PL" dirty="0" err="1"/>
              <a:t>Biofeedback</a:t>
            </a:r>
            <a:r>
              <a:rPr lang="pl-PL" dirty="0"/>
              <a:t>, </a:t>
            </a:r>
          </a:p>
          <a:p>
            <a:pPr lvl="0"/>
            <a:r>
              <a:rPr lang="pl-PL" dirty="0"/>
              <a:t>Terapie Metodą Dobrego Startu, </a:t>
            </a:r>
          </a:p>
          <a:p>
            <a:pPr lvl="0"/>
            <a:r>
              <a:rPr lang="pl-PL" dirty="0"/>
              <a:t>terapie pedagogiczne,</a:t>
            </a:r>
          </a:p>
          <a:p>
            <a:pPr lvl="0"/>
            <a:r>
              <a:rPr lang="pl-PL" dirty="0"/>
              <a:t> terapie ręki,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60648"/>
          </a:xfrm>
        </p:spPr>
        <p:txBody>
          <a:bodyPr>
            <a:normAutofit/>
          </a:bodyPr>
          <a:lstStyle/>
          <a:p>
            <a:endParaRPr lang="pl-PL" sz="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548680"/>
            <a:ext cx="8568952" cy="557748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pl-PL" dirty="0" smtClean="0"/>
              <a:t>Terapia pedagogiczna z elementami metody </a:t>
            </a:r>
            <a:r>
              <a:rPr lang="pl-PL" dirty="0" err="1" smtClean="0"/>
              <a:t>Instrumental</a:t>
            </a:r>
            <a:r>
              <a:rPr lang="pl-PL" dirty="0" smtClean="0"/>
              <a:t> </a:t>
            </a:r>
            <a:r>
              <a:rPr lang="pl-PL" dirty="0" err="1" smtClean="0"/>
              <a:t>Enrichment</a:t>
            </a:r>
            <a:r>
              <a:rPr lang="pl-PL" dirty="0" smtClean="0"/>
              <a:t>, </a:t>
            </a:r>
          </a:p>
          <a:p>
            <a:pPr lvl="0"/>
            <a:r>
              <a:rPr lang="pl-PL" dirty="0" smtClean="0"/>
              <a:t>Spotkania z książką, </a:t>
            </a:r>
          </a:p>
          <a:p>
            <a:pPr lvl="0"/>
            <a:r>
              <a:rPr lang="pl-PL" dirty="0" smtClean="0"/>
              <a:t>Spotkania z matematyką, </a:t>
            </a:r>
          </a:p>
          <a:p>
            <a:pPr lvl="0"/>
            <a:r>
              <a:rPr lang="pl-PL" dirty="0" smtClean="0"/>
              <a:t>warsztaty z elementami psychodramy. </a:t>
            </a:r>
          </a:p>
          <a:p>
            <a:pPr lvl="0"/>
            <a:r>
              <a:rPr lang="pl-PL" dirty="0" smtClean="0"/>
              <a:t> Zupełną nowością jest propozycja - INPP. Jest to nieinwazyjna metoda indywidualnej interwencji w przypadku  przedłużającego się nagromadzenia odruchów pierwotnych powyżej pierwszego roku życia oraz braku lub występowania niedojrzałych odruchów posturalnych powyżej wieku trzech i pół lat. Nieprawidłowe odruchy mogą być jedną z przyczyn specyficznych trudności w nauce oraz niedojrzałego zachowania dziecka. Metoda INPP polega na codziennym wykonywaniu indywidualnie dobranych ćwiczeń ruchowych. Ćwiczenia te można również prowadzić z grupą dzieci np. w klasie przez kilka minut.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685800" y="1196752"/>
            <a:ext cx="8062664" cy="3384375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 </a:t>
            </a:r>
            <a:r>
              <a:rPr lang="pl-PL" dirty="0"/>
              <a:t/>
            </a:r>
            <a:br>
              <a:rPr lang="pl-PL" dirty="0"/>
            </a:br>
            <a:r>
              <a:rPr lang="pl-PL" b="1" dirty="0"/>
              <a:t>Poradnia Psychologiczno – Pedagogiczna w Kamieniu Pomorskim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841648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 </a:t>
            </a:r>
            <a:br>
              <a:rPr lang="pl-PL" dirty="0"/>
            </a:br>
            <a:r>
              <a:rPr lang="pl-PL" b="1" dirty="0"/>
              <a:t>Szkoleniowe rady pedagogiczne na terenie szkół: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lvl="0"/>
            <a:endParaRPr lang="pl-PL" dirty="0" smtClean="0"/>
          </a:p>
          <a:p>
            <a:pPr lvl="0"/>
            <a:r>
              <a:rPr lang="pl-PL" dirty="0" smtClean="0"/>
              <a:t>Interwencja </a:t>
            </a:r>
            <a:r>
              <a:rPr lang="pl-PL" dirty="0"/>
              <a:t>kryzysowa”</a:t>
            </a:r>
          </a:p>
          <a:p>
            <a:pPr lvl="0"/>
            <a:r>
              <a:rPr lang="pl-PL" dirty="0"/>
              <a:t>„Rozwiązywanie zadań tekstowych” - szkolenie dla zespołu nauczycieli </a:t>
            </a:r>
            <a:r>
              <a:rPr lang="pl-PL" dirty="0" smtClean="0"/>
              <a:t> </a:t>
            </a:r>
            <a:r>
              <a:rPr lang="pl-PL" dirty="0"/>
              <a:t>klas I – III</a:t>
            </a:r>
          </a:p>
          <a:p>
            <a:pPr lvl="0"/>
            <a:r>
              <a:rPr lang="pl-PL" dirty="0"/>
              <a:t>„Trudności w uczeniu się matematyki. Dyskalkulia”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W  Poradni  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10000"/>
          </a:bodyPr>
          <a:lstStyle/>
          <a:p>
            <a:r>
              <a:rPr lang="pl-PL" b="1" dirty="0" smtClean="0"/>
              <a:t>Klub </a:t>
            </a:r>
            <a:r>
              <a:rPr lang="pl-PL" b="1" dirty="0"/>
              <a:t>Pedagoga  </a:t>
            </a:r>
            <a:r>
              <a:rPr lang="pl-PL" dirty="0"/>
              <a:t> –  grupa wsparcia i samokształcenia dla pedagogów na terenie Poradni w roku  </a:t>
            </a:r>
          </a:p>
          <a:p>
            <a:pPr>
              <a:buNone/>
            </a:pPr>
            <a:r>
              <a:rPr lang="pl-PL" dirty="0" smtClean="0"/>
              <a:t>     w </a:t>
            </a:r>
            <a:r>
              <a:rPr lang="pl-PL" dirty="0"/>
              <a:t>celu rozwiązywania bieżących problemów w szkołach.</a:t>
            </a:r>
          </a:p>
          <a:p>
            <a:pPr>
              <a:buNone/>
            </a:pPr>
            <a:endParaRPr lang="pl-PL" dirty="0"/>
          </a:p>
          <a:p>
            <a:r>
              <a:rPr lang="pl-PL" dirty="0" smtClean="0"/>
              <a:t>W </a:t>
            </a:r>
            <a:r>
              <a:rPr lang="pl-PL" dirty="0"/>
              <a:t>roku szkolnym 2018/2019 </a:t>
            </a:r>
            <a:r>
              <a:rPr lang="pl-PL" dirty="0" smtClean="0"/>
              <a:t>  zaplanowano </a:t>
            </a:r>
            <a:r>
              <a:rPr lang="pl-PL" dirty="0"/>
              <a:t>kontynuację w/</a:t>
            </a:r>
            <a:r>
              <a:rPr lang="pl-PL" dirty="0" err="1"/>
              <a:t>w</a:t>
            </a:r>
            <a:r>
              <a:rPr lang="pl-PL" dirty="0"/>
              <a:t> zadań</a:t>
            </a:r>
            <a:r>
              <a:rPr lang="pl-PL" dirty="0" smtClean="0"/>
              <a:t>.</a:t>
            </a:r>
          </a:p>
          <a:p>
            <a:r>
              <a:rPr lang="pl-PL" dirty="0" smtClean="0"/>
              <a:t>Kontynuacja warsztatów </a:t>
            </a:r>
            <a:r>
              <a:rPr lang="pl-PL" dirty="0"/>
              <a:t>z edukacji matematycznej dla nauczycieli klas I – III m.in. na temat : „Metody uczenia – tabliczka mnożenia”, „Nauczanie czynnościowe”.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Spotkania</a:t>
            </a:r>
            <a:r>
              <a:rPr lang="en-US" b="1" dirty="0"/>
              <a:t> z </a:t>
            </a:r>
            <a:r>
              <a:rPr lang="en-US" b="1" dirty="0" err="1"/>
              <a:t>rodzicami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temat</a:t>
            </a:r>
            <a:r>
              <a:rPr lang="en-US" b="1" dirty="0"/>
              <a:t>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pl-PL" dirty="0"/>
              <a:t>„Niepowodzenia szkolne, jak wspierać dzieci </a:t>
            </a:r>
            <a:r>
              <a:rPr lang="pl-PL" dirty="0" smtClean="0"/>
              <a:t>                      w </a:t>
            </a:r>
            <a:r>
              <a:rPr lang="pl-PL" dirty="0"/>
              <a:t>uczeniu się”</a:t>
            </a:r>
          </a:p>
          <a:p>
            <a:pPr lvl="0"/>
            <a:r>
              <a:rPr lang="pl-PL" dirty="0"/>
              <a:t>„Komunikacja interpersonalna – jak </a:t>
            </a:r>
            <a:r>
              <a:rPr lang="pl-PL" dirty="0" err="1"/>
              <a:t>jak</a:t>
            </a:r>
            <a:r>
              <a:rPr lang="pl-PL" dirty="0"/>
              <a:t> porozumiewać się z dziećmi w okresie dojrzewania”</a:t>
            </a:r>
          </a:p>
          <a:p>
            <a:pPr lvl="0"/>
            <a:r>
              <a:rPr lang="pl-PL" dirty="0"/>
              <a:t>„Techniki uczenia się – jak pomóc dziecku w przyswajaniu wiadomości i umiejętności”</a:t>
            </a:r>
          </a:p>
          <a:p>
            <a:pPr lvl="0"/>
            <a:r>
              <a:rPr lang="pl-PL" dirty="0"/>
              <a:t>„Rola rodzica w budowaniu aspiracji edukacyjno - zawodowych dziecka”</a:t>
            </a:r>
          </a:p>
          <a:p>
            <a:pPr lvl="0"/>
            <a:r>
              <a:rPr lang="pl-PL" dirty="0"/>
              <a:t>„Motywacja uczniów do nauki</a:t>
            </a:r>
            <a:r>
              <a:rPr lang="pl-PL" dirty="0" smtClean="0"/>
              <a:t>”</a:t>
            </a:r>
            <a:r>
              <a:rPr lang="pl-PL" dirty="0"/>
              <a:t> 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Zajęcia</a:t>
            </a:r>
            <a:r>
              <a:rPr lang="en-US" b="1" dirty="0"/>
              <a:t> z </a:t>
            </a:r>
            <a:r>
              <a:rPr lang="en-US" b="1" dirty="0" err="1"/>
              <a:t>uczniami</a:t>
            </a:r>
            <a:r>
              <a:rPr lang="en-US" b="1" dirty="0"/>
              <a:t>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pl-PL" dirty="0" smtClean="0"/>
          </a:p>
          <a:p>
            <a:pPr lvl="0"/>
            <a:endParaRPr lang="pl-PL" dirty="0"/>
          </a:p>
          <a:p>
            <a:pPr lvl="0"/>
            <a:r>
              <a:rPr lang="pl-PL" dirty="0" smtClean="0"/>
              <a:t>„Podnoszenie </a:t>
            </a:r>
            <a:r>
              <a:rPr lang="pl-PL" dirty="0"/>
              <a:t>motywacji do nauki”</a:t>
            </a:r>
          </a:p>
          <a:p>
            <a:pPr lvl="0"/>
            <a:r>
              <a:rPr lang="pl-PL" dirty="0"/>
              <a:t>„Stres szkolny”</a:t>
            </a:r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2808311"/>
          </a:xfrm>
        </p:spPr>
        <p:txBody>
          <a:bodyPr>
            <a:normAutofit/>
          </a:bodyPr>
          <a:lstStyle/>
          <a:p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Poradnia </a:t>
            </a:r>
            <a:r>
              <a:rPr lang="pl-PL" b="1" dirty="0"/>
              <a:t>Psychologiczno – Pedagogiczna w Wolinie 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 fontScale="92500" lnSpcReduction="20000"/>
          </a:bodyPr>
          <a:lstStyle/>
          <a:p>
            <a:endParaRPr lang="pl-PL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Szkolenia</a:t>
            </a:r>
            <a:r>
              <a:rPr lang="en-US" b="1" dirty="0"/>
              <a:t> </a:t>
            </a:r>
            <a:r>
              <a:rPr lang="en-US" b="1" dirty="0" err="1"/>
              <a:t>dla</a:t>
            </a:r>
            <a:r>
              <a:rPr lang="en-US" b="1" dirty="0"/>
              <a:t> </a:t>
            </a:r>
            <a:r>
              <a:rPr lang="en-US" b="1" dirty="0" err="1"/>
              <a:t>Rady</a:t>
            </a:r>
            <a:r>
              <a:rPr lang="en-US" b="1" dirty="0"/>
              <a:t> </a:t>
            </a:r>
            <a:r>
              <a:rPr lang="en-US" b="1" dirty="0" err="1"/>
              <a:t>Pedagogicznej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781128"/>
          </a:xfrm>
        </p:spPr>
        <p:txBody>
          <a:bodyPr/>
          <a:lstStyle/>
          <a:p>
            <a:pPr lvl="0"/>
            <a:r>
              <a:rPr lang="pl-PL" dirty="0"/>
              <a:t>Funkcjonowanie ucznia w szkole z ilorazem niższym niż przeciętny.</a:t>
            </a:r>
          </a:p>
          <a:p>
            <a:pPr lvl="0"/>
            <a:r>
              <a:rPr lang="pl-PL" dirty="0"/>
              <a:t>Motywowanie dzieci do nauki i osiąganie sukcesów szkolnych.</a:t>
            </a:r>
          </a:p>
          <a:p>
            <a:pPr lvl="0"/>
            <a:r>
              <a:rPr lang="pl-PL" dirty="0"/>
              <a:t>Warsztaty dla Rady Pedagogicznej „ Nauczyciel zmotywowany do pracy i motywujący ucznia”.</a:t>
            </a:r>
          </a:p>
          <a:p>
            <a:pPr lvl="0"/>
            <a:r>
              <a:rPr lang="pl-PL" dirty="0"/>
              <a:t>Warsztaty dla nauczycieli podnoszące ich kompetencje wychowawcze.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pl-PL" b="1" dirty="0"/>
              <a:t>Szkolenia dla </a:t>
            </a:r>
            <a:r>
              <a:rPr lang="pl-PL" b="1" dirty="0" smtClean="0"/>
              <a:t>Rodziców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endParaRPr lang="pl-PL" dirty="0" smtClean="0"/>
          </a:p>
          <a:p>
            <a:pPr lvl="0"/>
            <a:r>
              <a:rPr lang="pl-PL" dirty="0" smtClean="0"/>
              <a:t>Warsztaty </a:t>
            </a:r>
            <a:r>
              <a:rPr lang="pl-PL" dirty="0"/>
              <a:t>dla rodziców „Jak wspierać dziecko w procesie uczenia się”. </a:t>
            </a:r>
            <a:endParaRPr lang="pl-PL" dirty="0" smtClean="0"/>
          </a:p>
          <a:p>
            <a:pPr lvl="0">
              <a:buNone/>
            </a:pPr>
            <a:endParaRPr lang="pl-PL" dirty="0"/>
          </a:p>
          <a:p>
            <a:pPr lvl="0"/>
            <a:r>
              <a:rPr lang="pl-PL" dirty="0"/>
              <a:t>Zajęcia warsztatowe dotyczące komunikacji </a:t>
            </a:r>
            <a:r>
              <a:rPr lang="pl-PL" dirty="0" smtClean="0"/>
              <a:t>                  i </a:t>
            </a:r>
            <a:r>
              <a:rPr lang="pl-PL" dirty="0"/>
              <a:t>umiejętności  wychowawczych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1512168"/>
          </a:xfrm>
        </p:spPr>
        <p:txBody>
          <a:bodyPr>
            <a:normAutofit fontScale="90000"/>
          </a:bodyPr>
          <a:lstStyle/>
          <a:p>
            <a:pPr lvl="0"/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 smtClean="0"/>
              <a:t>Pracownicy </a:t>
            </a:r>
            <a:r>
              <a:rPr lang="pl-PL" sz="2800" dirty="0"/>
              <a:t>merytoryczni </a:t>
            </a:r>
            <a:r>
              <a:rPr lang="pl-PL" sz="2800" b="1" dirty="0"/>
              <a:t>wszystkich Poradni</a:t>
            </a:r>
            <a:r>
              <a:rPr lang="pl-PL" sz="2800" dirty="0"/>
              <a:t> prowadzili </a:t>
            </a:r>
            <a:r>
              <a:rPr lang="pl-PL" sz="2800" dirty="0" smtClean="0"/>
              <a:t>                        i </a:t>
            </a:r>
            <a:r>
              <a:rPr lang="pl-PL" sz="2800" dirty="0"/>
              <a:t>prowadzą współpracę   </a:t>
            </a:r>
            <a:r>
              <a:rPr lang="pl-PL" sz="2800" dirty="0" smtClean="0"/>
              <a:t>w </a:t>
            </a:r>
            <a:r>
              <a:rPr lang="pl-PL" sz="2800" dirty="0"/>
              <a:t>zakresie organizowania przez przedszkola, szkoły i placówki pomocy psychologiczno – pedagogicznej poprzez przeprowadzenie:</a:t>
            </a:r>
            <a:br>
              <a:rPr lang="pl-PL" sz="2800" dirty="0"/>
            </a:br>
            <a:r>
              <a:rPr lang="pl-PL" sz="2800" dirty="0"/>
              <a:t> </a:t>
            </a:r>
            <a:br>
              <a:rPr lang="pl-PL" sz="2800" dirty="0"/>
            </a:b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772816"/>
            <a:ext cx="8352928" cy="5085184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pl-PL" dirty="0" smtClean="0"/>
              <a:t>    Spotkań </a:t>
            </a:r>
            <a:r>
              <a:rPr lang="pl-PL" dirty="0"/>
              <a:t>informacyjno-szkoleniowych dla dyrektorów, pedagogów szkół </a:t>
            </a:r>
            <a:r>
              <a:rPr lang="pl-PL" dirty="0" smtClean="0"/>
              <a:t> </a:t>
            </a:r>
            <a:r>
              <a:rPr lang="pl-PL" dirty="0"/>
              <a:t>i przedszkoli. </a:t>
            </a:r>
            <a:r>
              <a:rPr lang="pl-PL" dirty="0" smtClean="0"/>
              <a:t>                              W </a:t>
            </a:r>
            <a:r>
              <a:rPr lang="pl-PL" dirty="0"/>
              <a:t>trakcie spotkań przedstawiciele placówek mogą zapoznać się </a:t>
            </a:r>
            <a:r>
              <a:rPr lang="pl-PL" dirty="0" smtClean="0"/>
              <a:t> </a:t>
            </a:r>
            <a:r>
              <a:rPr lang="pl-PL" dirty="0"/>
              <a:t>z ofertą Poradni, omówione zostają zagadnienia dotyczące współpracy. </a:t>
            </a:r>
            <a:r>
              <a:rPr lang="pl-PL" dirty="0" smtClean="0"/>
              <a:t>                                          Zawsze</a:t>
            </a:r>
            <a:r>
              <a:rPr lang="pl-PL" dirty="0"/>
              <a:t>, oprócz tego   jest  temat wiodący  </a:t>
            </a:r>
            <a:r>
              <a:rPr lang="pl-PL" dirty="0" err="1"/>
              <a:t>np</a:t>
            </a:r>
            <a:r>
              <a:rPr lang="pl-PL" dirty="0"/>
              <a:t>:    </a:t>
            </a:r>
          </a:p>
          <a:p>
            <a:pPr lvl="0"/>
            <a:r>
              <a:rPr lang="pl-PL" dirty="0"/>
              <a:t>„Depresja wieku młodzieńczego”, </a:t>
            </a:r>
          </a:p>
          <a:p>
            <a:pPr lvl="0"/>
            <a:r>
              <a:rPr lang="pl-PL" dirty="0"/>
              <a:t>„Psychohigiena pracy nauczyciela”</a:t>
            </a:r>
          </a:p>
          <a:p>
            <a:pPr lvl="0"/>
            <a:r>
              <a:rPr lang="pl-PL" dirty="0"/>
              <a:t>„Nieprawidłowości posturalne, a problemy w nauce”</a:t>
            </a:r>
          </a:p>
          <a:p>
            <a:pPr>
              <a:buNone/>
            </a:pPr>
            <a:r>
              <a:rPr lang="pl-PL" dirty="0" smtClean="0"/>
              <a:t>Informacje są również na </a:t>
            </a:r>
            <a:r>
              <a:rPr lang="pl-PL" dirty="0" err="1" smtClean="0"/>
              <a:t>stonach</a:t>
            </a:r>
            <a:r>
              <a:rPr lang="pl-PL" dirty="0" smtClean="0"/>
              <a:t> </a:t>
            </a:r>
            <a:r>
              <a:rPr lang="pl-PL" dirty="0" err="1" smtClean="0"/>
              <a:t>www</a:t>
            </a:r>
            <a:r>
              <a:rPr lang="pl-PL" dirty="0" smtClean="0"/>
              <a:t> każdej Poradni </a:t>
            </a:r>
            <a:endParaRPr lang="pl-PL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pl-PL" b="1" dirty="0"/>
              <a:t>Szkolenia dla dzieci i młodzieży</a:t>
            </a:r>
            <a:r>
              <a:rPr lang="pl-PL" b="1" dirty="0" smtClean="0"/>
              <a:t>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pl-PL" dirty="0" smtClean="0"/>
          </a:p>
          <a:p>
            <a:pPr lvl="0"/>
            <a:endParaRPr lang="pl-PL" dirty="0"/>
          </a:p>
          <a:p>
            <a:pPr lvl="0"/>
            <a:r>
              <a:rPr lang="pl-PL" dirty="0" smtClean="0"/>
              <a:t>Zajęcia </a:t>
            </a:r>
            <a:r>
              <a:rPr lang="pl-PL" dirty="0"/>
              <a:t>dla uczniów kl. VII uczące radzenia sobie z trudnymi emocjami  w tym ze stresem egzaminacyjnym.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7918648" cy="2738735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Specjalistyczna Poradnia Terapeutyczna Dla Dzieci Młodzieży </a:t>
            </a:r>
            <a:r>
              <a:rPr lang="pl-PL" b="1" dirty="0" smtClean="0"/>
              <a:t>   i </a:t>
            </a:r>
            <a:r>
              <a:rPr lang="pl-PL" b="1" dirty="0"/>
              <a:t>Ich </a:t>
            </a:r>
            <a:r>
              <a:rPr lang="pl-PL" b="1" dirty="0" smtClean="0"/>
              <a:t>Rodzin </a:t>
            </a:r>
            <a:r>
              <a:rPr lang="pl-PL" b="1" dirty="0"/>
              <a:t>w Nowogardzie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1371600" y="5157192"/>
            <a:ext cx="6400800" cy="481608"/>
          </a:xfrm>
        </p:spPr>
        <p:txBody>
          <a:bodyPr>
            <a:normAutofit/>
          </a:bodyPr>
          <a:lstStyle/>
          <a:p>
            <a:endParaRPr lang="pl-PL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pl-PL" sz="2800" b="1" dirty="0"/>
              <a:t>Rady  pedagogiczne, warsztaty szkoleniowe dla nauczycieli</a:t>
            </a:r>
            <a:r>
              <a:rPr lang="pl-PL" sz="2800" dirty="0"/>
              <a:t>: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pl-PL" dirty="0" smtClean="0"/>
          </a:p>
          <a:p>
            <a:pPr lvl="0"/>
            <a:endParaRPr lang="pl-PL" dirty="0"/>
          </a:p>
          <a:p>
            <a:pPr lvl="0"/>
            <a:r>
              <a:rPr lang="pl-PL" dirty="0" smtClean="0"/>
              <a:t>Wypalenia </a:t>
            </a:r>
            <a:r>
              <a:rPr lang="pl-PL" dirty="0"/>
              <a:t>zawodowe </a:t>
            </a:r>
          </a:p>
          <a:p>
            <a:pPr lvl="0"/>
            <a:r>
              <a:rPr lang="pl-PL" dirty="0"/>
              <a:t>W jaki sposób interpretować orzeczenia</a:t>
            </a:r>
          </a:p>
          <a:p>
            <a:pPr lvl="0"/>
            <a:r>
              <a:rPr lang="pl-PL" dirty="0"/>
              <a:t> Pomoc w rozpoznawaniu  potrzeb psychologiczno – pedagogicznych dziecka 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pl-PL" sz="3200" b="1" dirty="0" smtClean="0"/>
              <a:t/>
            </a:r>
            <a:br>
              <a:rPr lang="pl-PL" sz="3200" b="1" dirty="0" smtClean="0"/>
            </a:br>
            <a:r>
              <a:rPr lang="pl-PL" sz="3200" b="1" dirty="0" smtClean="0"/>
              <a:t>Wykłady</a:t>
            </a:r>
            <a:r>
              <a:rPr lang="pl-PL" sz="3200" b="1" dirty="0"/>
              <a:t>, prelekcje warsztaty  dla rodziców   </a:t>
            </a:r>
            <a:r>
              <a:rPr lang="pl-PL" sz="3200" dirty="0"/>
              <a:t/>
            </a:r>
            <a:br>
              <a:rPr lang="pl-PL" sz="3200" dirty="0"/>
            </a:b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340768"/>
            <a:ext cx="8435280" cy="532859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pl-PL" b="1" i="1" dirty="0"/>
              <a:t>W   </a:t>
            </a:r>
            <a:r>
              <a:rPr lang="pl-PL" b="1" i="1" dirty="0" smtClean="0"/>
              <a:t>PLACÓWKACH</a:t>
            </a:r>
          </a:p>
          <a:p>
            <a:pPr>
              <a:buNone/>
            </a:pPr>
            <a:endParaRPr lang="pl-PL" dirty="0"/>
          </a:p>
          <a:p>
            <a:pPr lvl="0"/>
            <a:r>
              <a:rPr lang="pl-PL" sz="3800" dirty="0"/>
              <a:t>W ramach warsztatów dla rodziców wspieranie i rozwijanie umiejętności</a:t>
            </a:r>
            <a:br>
              <a:rPr lang="pl-PL" sz="3800" dirty="0"/>
            </a:br>
            <a:r>
              <a:rPr lang="pl-PL" sz="3800" dirty="0"/>
              <a:t>matematycznych z wykorzystaniem metod " Dziecięcej matematyki" prof.</a:t>
            </a:r>
            <a:br>
              <a:rPr lang="pl-PL" sz="3800" dirty="0"/>
            </a:br>
            <a:r>
              <a:rPr lang="pl-PL" sz="3800" dirty="0"/>
              <a:t>Gruszczyk- Kolczyńskiej, Ewy Zielińskiej. Demonstracja zabaw i gier</a:t>
            </a:r>
            <a:br>
              <a:rPr lang="pl-PL" sz="3800" dirty="0"/>
            </a:br>
            <a:r>
              <a:rPr lang="pl-PL" sz="3800" dirty="0"/>
              <a:t>wspomagających rozwój logicznego myślenia, doskonalenie umiejętności</a:t>
            </a:r>
            <a:br>
              <a:rPr lang="pl-PL" sz="3800" dirty="0"/>
            </a:br>
            <a:r>
              <a:rPr lang="pl-PL" sz="3800" dirty="0"/>
              <a:t>liczenia, rozwiązywania zadań .</a:t>
            </a:r>
          </a:p>
          <a:p>
            <a:pPr lvl="0"/>
            <a:r>
              <a:rPr lang="pl-PL" sz="3800" dirty="0"/>
              <a:t>Współpraca rodziny, przedszkola i poradni w  rozwoju dziecka w wieku przedszkolnym.</a:t>
            </a:r>
          </a:p>
          <a:p>
            <a:pPr lvl="0"/>
            <a:r>
              <a:rPr lang="pl-PL" sz="3800" dirty="0"/>
              <a:t>Uzależnienia od środków psychoaktywnych</a:t>
            </a:r>
          </a:p>
          <a:p>
            <a:pPr lvl="0"/>
            <a:r>
              <a:rPr lang="pl-PL" sz="3800" dirty="0"/>
              <a:t>Jak pomóc dziecku w nauce ?</a:t>
            </a:r>
          </a:p>
          <a:p>
            <a:pPr lvl="0"/>
            <a:r>
              <a:rPr lang="pl-PL" sz="3800" dirty="0"/>
              <a:t>Wpływ i skutki używania telefonów   komórkowych na rozwój dzieci i młodzieży</a:t>
            </a:r>
          </a:p>
          <a:p>
            <a:pPr lvl="0"/>
            <a:r>
              <a:rPr lang="pl-PL" sz="3800" dirty="0"/>
              <a:t>Jak pomagać i wspierać, żeby nie szkodzić, czyli relacja uczeń-rodzic w trudnym okresie  dojrzewania</a:t>
            </a:r>
          </a:p>
          <a:p>
            <a:pPr lvl="0"/>
            <a:r>
              <a:rPr lang="pl-PL" sz="3800" dirty="0"/>
              <a:t>Adaptacja i emocje dzieci </a:t>
            </a:r>
          </a:p>
          <a:p>
            <a:pPr lvl="0"/>
            <a:r>
              <a:rPr lang="pl-PL" sz="3800" dirty="0"/>
              <a:t>Dojrzałość szkolna</a:t>
            </a:r>
          </a:p>
          <a:p>
            <a:pPr lvl="0"/>
            <a:r>
              <a:rPr lang="pl-PL" sz="3800" dirty="0"/>
              <a:t>Rozwój dziecka- trudności, agresja </a:t>
            </a:r>
          </a:p>
          <a:p>
            <a:pPr lvl="0"/>
            <a:r>
              <a:rPr lang="pl-PL" sz="3800" dirty="0"/>
              <a:t>Komunikacja interpersonalna</a:t>
            </a:r>
          </a:p>
          <a:p>
            <a:pPr lvl="0"/>
            <a:r>
              <a:rPr lang="pl-PL" sz="3800" dirty="0"/>
              <a:t>Zaburzenie przetwarzania słuchowego – jedną z przyczyn trudności  i niepowodzeń szkolnych </a:t>
            </a:r>
          </a:p>
          <a:p>
            <a:pPr>
              <a:buNone/>
            </a:pPr>
            <a:endParaRPr lang="pl-PL" sz="3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/>
          </a:bodyPr>
          <a:lstStyle/>
          <a:p>
            <a:endParaRPr lang="pl-PL" sz="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620688"/>
            <a:ext cx="8496944" cy="6237312"/>
          </a:xfrm>
        </p:spPr>
        <p:txBody>
          <a:bodyPr>
            <a:normAutofit/>
          </a:bodyPr>
          <a:lstStyle/>
          <a:p>
            <a:r>
              <a:rPr lang="pl-PL" b="1" i="1" dirty="0"/>
              <a:t>W   SPT </a:t>
            </a:r>
            <a:endParaRPr lang="pl-PL" dirty="0"/>
          </a:p>
          <a:p>
            <a:pPr lvl="0"/>
            <a:r>
              <a:rPr lang="pl-PL" dirty="0"/>
              <a:t>Cykl spotkań  pt." Miejsce rodzica" czyli czwartkowe rozmowy na nie takie trudne tematy</a:t>
            </a:r>
          </a:p>
          <a:p>
            <a:pPr lvl="0"/>
            <a:r>
              <a:rPr lang="pl-PL" dirty="0"/>
              <a:t>"W świecie mamy" - zajęcia dla mam oczekujących, planujących lub już posiadających małe dzieci</a:t>
            </a:r>
          </a:p>
          <a:p>
            <a:pPr lvl="0"/>
            <a:r>
              <a:rPr lang="pl-PL" dirty="0"/>
              <a:t>Warsztaty dla uczniów i rodziców prowadzone </a:t>
            </a:r>
            <a:r>
              <a:rPr lang="pl-PL" dirty="0" smtClean="0"/>
              <a:t>                w </a:t>
            </a:r>
            <a:r>
              <a:rPr lang="pl-PL" dirty="0"/>
              <a:t>szkołach </a:t>
            </a:r>
          </a:p>
          <a:p>
            <a:pPr lvl="0"/>
            <a:r>
              <a:rPr lang="pl-PL" dirty="0"/>
              <a:t>Punkt konsultacyjny dla dzieci i młodzieży </a:t>
            </a:r>
            <a:r>
              <a:rPr lang="pl-PL" dirty="0" smtClean="0"/>
              <a:t>                            z </a:t>
            </a:r>
            <a:r>
              <a:rPr lang="pl-PL" dirty="0"/>
              <a:t>zaburzeniami percepcyjno - motorycznymi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pl-PL" sz="3600" b="1" dirty="0"/>
              <a:t>Warsztaty dla uczniów 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485740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pl-PL" b="1" dirty="0"/>
              <a:t>W szkołach </a:t>
            </a:r>
            <a:endParaRPr lang="pl-PL" dirty="0"/>
          </a:p>
          <a:p>
            <a:pPr lvl="0"/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radzić</a:t>
            </a:r>
            <a:r>
              <a:rPr lang="en-US" dirty="0"/>
              <a:t> </a:t>
            </a:r>
            <a:r>
              <a:rPr lang="en-US" dirty="0" err="1"/>
              <a:t>sobie</a:t>
            </a:r>
            <a:r>
              <a:rPr lang="en-US" dirty="0"/>
              <a:t> z </a:t>
            </a:r>
            <a:r>
              <a:rPr lang="en-US" dirty="0" err="1"/>
              <a:t>emocjami</a:t>
            </a:r>
            <a:r>
              <a:rPr lang="en-US" dirty="0"/>
              <a:t>?</a:t>
            </a:r>
            <a:endParaRPr lang="pl-PL" dirty="0"/>
          </a:p>
          <a:p>
            <a:pPr lvl="0"/>
            <a:r>
              <a:rPr lang="en-US" dirty="0" err="1"/>
              <a:t>Zawiedziona</a:t>
            </a:r>
            <a:r>
              <a:rPr lang="en-US" dirty="0"/>
              <a:t> </a:t>
            </a:r>
            <a:r>
              <a:rPr lang="en-US" dirty="0" err="1"/>
              <a:t>miłość</a:t>
            </a:r>
            <a:r>
              <a:rPr lang="en-US" dirty="0"/>
              <a:t> </a:t>
            </a:r>
            <a:endParaRPr lang="pl-PL" dirty="0"/>
          </a:p>
          <a:p>
            <a:pPr lvl="0"/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się</a:t>
            </a:r>
            <a:r>
              <a:rPr lang="en-US" dirty="0"/>
              <a:t> </a:t>
            </a:r>
            <a:r>
              <a:rPr lang="en-US" dirty="0" err="1"/>
              <a:t>uczyć</a:t>
            </a:r>
            <a:r>
              <a:rPr lang="en-US" dirty="0"/>
              <a:t> </a:t>
            </a:r>
            <a:r>
              <a:rPr lang="en-US" dirty="0" err="1"/>
              <a:t>skutecznie</a:t>
            </a:r>
            <a:r>
              <a:rPr lang="en-US" dirty="0"/>
              <a:t> ?</a:t>
            </a:r>
            <a:endParaRPr lang="pl-PL" dirty="0"/>
          </a:p>
          <a:p>
            <a:pPr lvl="0"/>
            <a:r>
              <a:rPr lang="en-US" dirty="0" err="1"/>
              <a:t>Dlaczego</a:t>
            </a:r>
            <a:r>
              <a:rPr lang="en-US" dirty="0"/>
              <a:t> </a:t>
            </a:r>
            <a:r>
              <a:rPr lang="en-US" dirty="0" err="1"/>
              <a:t>się</a:t>
            </a:r>
            <a:r>
              <a:rPr lang="en-US" dirty="0"/>
              <a:t> </a:t>
            </a:r>
            <a:r>
              <a:rPr lang="en-US" dirty="0" err="1"/>
              <a:t>uzależniam</a:t>
            </a:r>
            <a:r>
              <a:rPr lang="en-US" dirty="0"/>
              <a:t> ? (</a:t>
            </a:r>
            <a:r>
              <a:rPr lang="en-US" dirty="0" err="1"/>
              <a:t>telefon</a:t>
            </a:r>
            <a:r>
              <a:rPr lang="en-US" dirty="0"/>
              <a:t>, media </a:t>
            </a:r>
            <a:r>
              <a:rPr lang="en-US" dirty="0" err="1"/>
              <a:t>społ</a:t>
            </a:r>
            <a:r>
              <a:rPr lang="en-US" dirty="0"/>
              <a:t>.)</a:t>
            </a:r>
            <a:endParaRPr lang="pl-PL" dirty="0"/>
          </a:p>
          <a:p>
            <a:pPr lvl="0"/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sobie</a:t>
            </a:r>
            <a:r>
              <a:rPr lang="en-US" dirty="0"/>
              <a:t> </a:t>
            </a:r>
            <a:r>
              <a:rPr lang="en-US" dirty="0" err="1"/>
              <a:t>radzić</a:t>
            </a:r>
            <a:r>
              <a:rPr lang="en-US" dirty="0"/>
              <a:t> z </a:t>
            </a:r>
            <a:r>
              <a:rPr lang="en-US" dirty="0" err="1"/>
              <a:t>trudnościami</a:t>
            </a:r>
            <a:r>
              <a:rPr lang="en-US" dirty="0"/>
              <a:t> w </a:t>
            </a:r>
            <a:r>
              <a:rPr lang="en-US" dirty="0" err="1"/>
              <a:t>relacjach</a:t>
            </a:r>
            <a:r>
              <a:rPr lang="en-US" dirty="0"/>
              <a:t>  </a:t>
            </a:r>
            <a:r>
              <a:rPr lang="en-US" dirty="0" err="1"/>
              <a:t>rówieśniczych</a:t>
            </a:r>
            <a:r>
              <a:rPr lang="en-US" dirty="0"/>
              <a:t>, z </a:t>
            </a:r>
            <a:r>
              <a:rPr lang="en-US" dirty="0" err="1"/>
              <a:t>rodzicami</a:t>
            </a:r>
            <a:r>
              <a:rPr lang="en-US" dirty="0"/>
              <a:t> </a:t>
            </a:r>
            <a:endParaRPr lang="pl-PL" dirty="0"/>
          </a:p>
          <a:p>
            <a:pPr lvl="0"/>
            <a:r>
              <a:rPr lang="en-US" dirty="0" err="1"/>
              <a:t>Depresja</a:t>
            </a:r>
            <a:r>
              <a:rPr lang="en-US" dirty="0"/>
              <a:t>, </a:t>
            </a:r>
            <a:r>
              <a:rPr lang="en-US" dirty="0" err="1"/>
              <a:t>obniżony</a:t>
            </a:r>
            <a:r>
              <a:rPr lang="en-US" dirty="0"/>
              <a:t> </a:t>
            </a:r>
            <a:r>
              <a:rPr lang="en-US" dirty="0" err="1"/>
              <a:t>nastrój</a:t>
            </a:r>
            <a:r>
              <a:rPr lang="en-US" dirty="0"/>
              <a:t> </a:t>
            </a:r>
            <a:r>
              <a:rPr lang="en-US" dirty="0" err="1"/>
              <a:t>związany</a:t>
            </a:r>
            <a:r>
              <a:rPr lang="en-US" dirty="0"/>
              <a:t> z </a:t>
            </a:r>
            <a:r>
              <a:rPr lang="en-US" dirty="0" err="1"/>
              <a:t>rozpoczęciem</a:t>
            </a:r>
            <a:r>
              <a:rPr lang="en-US" dirty="0"/>
              <a:t> </a:t>
            </a:r>
            <a:r>
              <a:rPr lang="en-US" dirty="0" err="1"/>
              <a:t>nowego</a:t>
            </a:r>
            <a:r>
              <a:rPr lang="en-US" dirty="0"/>
              <a:t> </a:t>
            </a:r>
            <a:r>
              <a:rPr lang="en-US" dirty="0" err="1"/>
              <a:t>etapu</a:t>
            </a:r>
            <a:r>
              <a:rPr lang="en-US" dirty="0"/>
              <a:t> </a:t>
            </a:r>
            <a:r>
              <a:rPr lang="en-US" dirty="0" err="1"/>
              <a:t>edukacyjnego</a:t>
            </a:r>
            <a:r>
              <a:rPr lang="en-US" dirty="0"/>
              <a:t>, </a:t>
            </a:r>
            <a:r>
              <a:rPr lang="en-US" dirty="0" err="1"/>
              <a:t>nowe</a:t>
            </a:r>
            <a:r>
              <a:rPr lang="en-US" dirty="0"/>
              <a:t> </a:t>
            </a:r>
            <a:r>
              <a:rPr lang="en-US" dirty="0" err="1"/>
              <a:t>środowisko</a:t>
            </a:r>
            <a:r>
              <a:rPr lang="en-US" dirty="0"/>
              <a:t> </a:t>
            </a:r>
            <a:r>
              <a:rPr lang="en-US" dirty="0" err="1"/>
              <a:t>rówieśnicze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nauczycielskie</a:t>
            </a:r>
            <a:r>
              <a:rPr lang="en-US" dirty="0"/>
              <a:t>, </a:t>
            </a:r>
            <a:r>
              <a:rPr lang="en-US" dirty="0" err="1"/>
              <a:t>problemy</a:t>
            </a:r>
            <a:r>
              <a:rPr lang="en-US" dirty="0"/>
              <a:t> w </a:t>
            </a:r>
            <a:r>
              <a:rPr lang="en-US" dirty="0" err="1"/>
              <a:t>nawiązaniu</a:t>
            </a:r>
            <a:r>
              <a:rPr lang="en-US" dirty="0"/>
              <a:t> </a:t>
            </a:r>
            <a:r>
              <a:rPr lang="en-US" dirty="0" err="1"/>
              <a:t>nowych</a:t>
            </a:r>
            <a:r>
              <a:rPr lang="en-US" dirty="0"/>
              <a:t> </a:t>
            </a:r>
            <a:r>
              <a:rPr lang="en-US" dirty="0" err="1"/>
              <a:t>relacji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znajomości</a:t>
            </a:r>
            <a:r>
              <a:rPr lang="en-US" dirty="0"/>
              <a:t>, </a:t>
            </a:r>
            <a:r>
              <a:rPr lang="en-US" dirty="0" err="1"/>
              <a:t>wymagania</a:t>
            </a:r>
            <a:r>
              <a:rPr lang="en-US" dirty="0"/>
              <a:t> </a:t>
            </a:r>
            <a:r>
              <a:rPr lang="en-US" dirty="0" err="1"/>
              <a:t>nauczycieli</a:t>
            </a:r>
            <a:endParaRPr lang="pl-PL" dirty="0"/>
          </a:p>
          <a:p>
            <a:pPr lvl="0"/>
            <a:r>
              <a:rPr lang="en-US" dirty="0" err="1"/>
              <a:t>Sposoby</a:t>
            </a:r>
            <a:r>
              <a:rPr lang="en-US" dirty="0"/>
              <a:t> </a:t>
            </a:r>
            <a:r>
              <a:rPr lang="en-US" dirty="0" err="1"/>
              <a:t>radzenia</a:t>
            </a:r>
            <a:r>
              <a:rPr lang="en-US" dirty="0"/>
              <a:t> </a:t>
            </a:r>
            <a:r>
              <a:rPr lang="en-US" dirty="0" err="1"/>
              <a:t>sobie</a:t>
            </a:r>
            <a:r>
              <a:rPr lang="en-US" dirty="0"/>
              <a:t> z </a:t>
            </a:r>
            <a:r>
              <a:rPr lang="en-US" dirty="0" err="1"/>
              <a:t>trudnymi</a:t>
            </a:r>
            <a:r>
              <a:rPr lang="en-US" dirty="0"/>
              <a:t> </a:t>
            </a:r>
            <a:r>
              <a:rPr lang="en-US" dirty="0" err="1"/>
              <a:t>emocjami</a:t>
            </a:r>
            <a:r>
              <a:rPr lang="en-US" dirty="0"/>
              <a:t>- </a:t>
            </a:r>
            <a:r>
              <a:rPr lang="en-US" dirty="0" err="1"/>
              <a:t>kontrolowanie</a:t>
            </a:r>
            <a:r>
              <a:rPr lang="en-US" dirty="0"/>
              <a:t> </a:t>
            </a:r>
            <a:r>
              <a:rPr lang="en-US" dirty="0" err="1"/>
              <a:t>emocji</a:t>
            </a:r>
            <a:r>
              <a:rPr lang="en-US" dirty="0"/>
              <a:t>, </a:t>
            </a:r>
            <a:r>
              <a:rPr lang="en-US" dirty="0" err="1"/>
              <a:t>rozładowywanie</a:t>
            </a:r>
            <a:r>
              <a:rPr lang="en-US" dirty="0"/>
              <a:t> </a:t>
            </a:r>
            <a:r>
              <a:rPr lang="en-US" dirty="0" err="1"/>
              <a:t>napięć</a:t>
            </a:r>
            <a:endParaRPr lang="pl-PL" dirty="0"/>
          </a:p>
          <a:p>
            <a:pPr lvl="0"/>
            <a:r>
              <a:rPr lang="en-US" dirty="0" err="1"/>
              <a:t>Reagowanie</a:t>
            </a:r>
            <a:r>
              <a:rPr lang="en-US" dirty="0"/>
              <a:t> w </a:t>
            </a:r>
            <a:r>
              <a:rPr lang="en-US" dirty="0" err="1"/>
              <a:t>sytuacjach</a:t>
            </a:r>
            <a:r>
              <a:rPr lang="en-US" dirty="0"/>
              <a:t> </a:t>
            </a:r>
            <a:r>
              <a:rPr lang="en-US" dirty="0" err="1"/>
              <a:t>trudnych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sposoby</a:t>
            </a:r>
            <a:r>
              <a:rPr lang="en-US" dirty="0"/>
              <a:t> </a:t>
            </a:r>
            <a:r>
              <a:rPr lang="en-US" dirty="0" err="1"/>
              <a:t>rozwiązywania</a:t>
            </a:r>
            <a:r>
              <a:rPr lang="en-US" dirty="0"/>
              <a:t> </a:t>
            </a:r>
            <a:r>
              <a:rPr lang="en-US" dirty="0" err="1"/>
              <a:t>sytuacji</a:t>
            </a:r>
            <a:r>
              <a:rPr lang="en-US" dirty="0"/>
              <a:t> </a:t>
            </a:r>
            <a:r>
              <a:rPr lang="en-US" dirty="0" err="1"/>
              <a:t>konfliktowych</a:t>
            </a:r>
            <a:r>
              <a:rPr lang="en-US" dirty="0"/>
              <a:t> (</a:t>
            </a:r>
            <a:r>
              <a:rPr lang="en-US" dirty="0" err="1"/>
              <a:t>ćwiczenia</a:t>
            </a:r>
            <a:r>
              <a:rPr lang="en-US" dirty="0"/>
              <a:t>)</a:t>
            </a:r>
            <a:endParaRPr lang="pl-PL" dirty="0"/>
          </a:p>
          <a:p>
            <a:endParaRPr lang="pl-PL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60648"/>
          </a:xfrm>
        </p:spPr>
        <p:txBody>
          <a:bodyPr>
            <a:normAutofit/>
          </a:bodyPr>
          <a:lstStyle/>
          <a:p>
            <a:endParaRPr lang="pl-PL" sz="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19268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11200" dirty="0"/>
              <a:t>W </a:t>
            </a:r>
            <a:r>
              <a:rPr lang="pl-PL" sz="11200" dirty="0" smtClean="0"/>
              <a:t>   </a:t>
            </a:r>
            <a:r>
              <a:rPr lang="en-US" sz="11200" dirty="0" smtClean="0"/>
              <a:t>SPT </a:t>
            </a:r>
            <a:endParaRPr lang="pl-PL" sz="11200" dirty="0"/>
          </a:p>
          <a:p>
            <a:r>
              <a:rPr lang="en-US" sz="9600" dirty="0" err="1"/>
              <a:t>Wspieranie</a:t>
            </a:r>
            <a:r>
              <a:rPr lang="en-US" sz="9600" dirty="0"/>
              <a:t> </a:t>
            </a:r>
            <a:r>
              <a:rPr lang="en-US" sz="9600" dirty="0" err="1"/>
              <a:t>umiejętności</a:t>
            </a:r>
            <a:r>
              <a:rPr lang="en-US" sz="9600" dirty="0"/>
              <a:t> </a:t>
            </a:r>
            <a:r>
              <a:rPr lang="en-US" sz="9600" dirty="0" err="1"/>
              <a:t>matematycznych</a:t>
            </a:r>
            <a:r>
              <a:rPr lang="en-US" sz="9600" dirty="0"/>
              <a:t> </a:t>
            </a:r>
            <a:r>
              <a:rPr lang="en-US" sz="9600" dirty="0" err="1"/>
              <a:t>dzieci</a:t>
            </a:r>
            <a:r>
              <a:rPr lang="en-US" sz="9600" dirty="0"/>
              <a:t> </a:t>
            </a:r>
            <a:r>
              <a:rPr lang="en-US" sz="9600" dirty="0" err="1"/>
              <a:t>odbywa</a:t>
            </a:r>
            <a:r>
              <a:rPr lang="en-US" sz="9600" dirty="0"/>
              <a:t> </a:t>
            </a:r>
            <a:r>
              <a:rPr lang="en-US" sz="9600" dirty="0" err="1"/>
              <a:t>się</a:t>
            </a:r>
            <a:r>
              <a:rPr lang="en-US" sz="9600" dirty="0"/>
              <a:t> </a:t>
            </a:r>
            <a:r>
              <a:rPr lang="en-US" sz="9600" dirty="0" err="1"/>
              <a:t>podczas</a:t>
            </a:r>
            <a:r>
              <a:rPr lang="en-US" sz="9600" dirty="0"/>
              <a:t> </a:t>
            </a:r>
            <a:r>
              <a:rPr lang="en-US" sz="9600" dirty="0" err="1"/>
              <a:t>zajęć</a:t>
            </a:r>
            <a:r>
              <a:rPr lang="en-US" sz="9600" dirty="0"/>
              <a:t> </a:t>
            </a:r>
            <a:r>
              <a:rPr lang="en-US" sz="9600" dirty="0" err="1"/>
              <a:t>grupowych</a:t>
            </a:r>
            <a:r>
              <a:rPr lang="en-US" sz="9600" dirty="0"/>
              <a:t> </a:t>
            </a:r>
            <a:r>
              <a:rPr lang="en-US" sz="9600" dirty="0" err="1"/>
              <a:t>prowadzonych</a:t>
            </a:r>
            <a:r>
              <a:rPr lang="en-US" sz="9600" dirty="0"/>
              <a:t> </a:t>
            </a:r>
            <a:r>
              <a:rPr lang="en-US" sz="9600" dirty="0" err="1"/>
              <a:t>systematycznie</a:t>
            </a:r>
            <a:r>
              <a:rPr lang="en-US" sz="9600" dirty="0"/>
              <a:t> </a:t>
            </a:r>
            <a:r>
              <a:rPr lang="en-US" sz="9600" dirty="0" err="1"/>
              <a:t>przez</a:t>
            </a:r>
            <a:r>
              <a:rPr lang="en-US" sz="9600" dirty="0"/>
              <a:t> </a:t>
            </a:r>
            <a:r>
              <a:rPr lang="en-US" sz="9600" dirty="0" err="1"/>
              <a:t>cały</a:t>
            </a:r>
            <a:r>
              <a:rPr lang="en-US" sz="9600" dirty="0"/>
              <a:t> </a:t>
            </a:r>
            <a:r>
              <a:rPr lang="en-US" sz="9600" dirty="0" err="1"/>
              <a:t>rok</a:t>
            </a:r>
            <a:r>
              <a:rPr lang="en-US" sz="9600" dirty="0"/>
              <a:t> </a:t>
            </a:r>
            <a:r>
              <a:rPr lang="en-US" sz="9600" dirty="0" err="1"/>
              <a:t>szkolny</a:t>
            </a:r>
            <a:r>
              <a:rPr lang="en-US" sz="9600" dirty="0"/>
              <a:t> </a:t>
            </a:r>
            <a:r>
              <a:rPr lang="en-US" sz="9600" dirty="0" err="1"/>
              <a:t>na</a:t>
            </a:r>
            <a:r>
              <a:rPr lang="en-US" sz="9600" dirty="0"/>
              <a:t> </a:t>
            </a:r>
            <a:r>
              <a:rPr lang="en-US" sz="9600" dirty="0" err="1"/>
              <a:t>terenie</a:t>
            </a:r>
            <a:r>
              <a:rPr lang="en-US" sz="9600" dirty="0"/>
              <a:t> </a:t>
            </a:r>
            <a:r>
              <a:rPr lang="en-US" sz="9600" dirty="0" err="1" smtClean="0"/>
              <a:t>poradni</a:t>
            </a:r>
            <a:r>
              <a:rPr lang="pl-PL" sz="9600" dirty="0" smtClean="0"/>
              <a:t>. </a:t>
            </a:r>
            <a:r>
              <a:rPr lang="en-US" sz="9600" dirty="0" err="1" smtClean="0"/>
              <a:t>Podczas</a:t>
            </a:r>
            <a:r>
              <a:rPr lang="en-US" sz="9600" dirty="0" smtClean="0"/>
              <a:t> </a:t>
            </a:r>
            <a:r>
              <a:rPr lang="en-US" sz="9600" dirty="0" err="1" smtClean="0"/>
              <a:t>zajęć</a:t>
            </a:r>
            <a:r>
              <a:rPr lang="en-US" sz="9600" dirty="0" smtClean="0"/>
              <a:t> </a:t>
            </a:r>
            <a:r>
              <a:rPr lang="en-US" sz="9600" dirty="0" err="1" smtClean="0"/>
              <a:t>wykorzystywane</a:t>
            </a:r>
            <a:r>
              <a:rPr lang="en-US" sz="9600" dirty="0" smtClean="0"/>
              <a:t> </a:t>
            </a:r>
            <a:r>
              <a:rPr lang="en-US" sz="9600" dirty="0" err="1" smtClean="0"/>
              <a:t>są</a:t>
            </a:r>
            <a:r>
              <a:rPr lang="en-US" sz="9600" dirty="0" smtClean="0"/>
              <a:t> </a:t>
            </a:r>
            <a:r>
              <a:rPr lang="en-US" sz="9600" dirty="0" err="1" smtClean="0"/>
              <a:t>elementy</a:t>
            </a:r>
            <a:r>
              <a:rPr lang="en-US" sz="9600" dirty="0" smtClean="0"/>
              <a:t> </a:t>
            </a:r>
            <a:r>
              <a:rPr lang="en-US" sz="9600" dirty="0" err="1" smtClean="0"/>
              <a:t>metody</a:t>
            </a:r>
            <a:r>
              <a:rPr lang="en-US" sz="9600" dirty="0" smtClean="0"/>
              <a:t> </a:t>
            </a:r>
            <a:r>
              <a:rPr lang="en-US" sz="9600" dirty="0" err="1" smtClean="0"/>
              <a:t>pracy</a:t>
            </a:r>
            <a:r>
              <a:rPr lang="en-US" sz="9600" dirty="0" smtClean="0"/>
              <a:t> </a:t>
            </a:r>
            <a:r>
              <a:rPr lang="en-US" sz="9600" dirty="0" err="1" smtClean="0"/>
              <a:t>prof</a:t>
            </a:r>
            <a:r>
              <a:rPr lang="en-US" sz="9600" dirty="0" smtClean="0"/>
              <a:t>. </a:t>
            </a:r>
            <a:r>
              <a:rPr lang="en-US" sz="9600" dirty="0" err="1" smtClean="0"/>
              <a:t>Edyty</a:t>
            </a:r>
            <a:r>
              <a:rPr lang="en-US" sz="9600" dirty="0" smtClean="0"/>
              <a:t>   </a:t>
            </a:r>
            <a:r>
              <a:rPr lang="en-US" sz="9600" dirty="0" err="1" smtClean="0"/>
              <a:t>Gruszczyk-Kolczyńskiej</a:t>
            </a:r>
            <a:r>
              <a:rPr lang="en-US" sz="9600" dirty="0" smtClean="0"/>
              <a:t> </a:t>
            </a:r>
            <a:r>
              <a:rPr lang="en-US" sz="9600" dirty="0" err="1" smtClean="0"/>
              <a:t>i</a:t>
            </a:r>
            <a:r>
              <a:rPr lang="en-US" sz="9600" dirty="0" smtClean="0"/>
              <a:t> </a:t>
            </a:r>
            <a:r>
              <a:rPr lang="en-US" sz="9600" dirty="0" err="1" smtClean="0"/>
              <a:t>Ewy</a:t>
            </a:r>
            <a:r>
              <a:rPr lang="en-US" sz="9600" dirty="0" smtClean="0"/>
              <a:t> </a:t>
            </a:r>
            <a:r>
              <a:rPr lang="en-US" sz="9600" dirty="0" err="1" smtClean="0"/>
              <a:t>Zielińskiej</a:t>
            </a:r>
            <a:r>
              <a:rPr lang="en-US" sz="9600" dirty="0" smtClean="0"/>
              <a:t> z </a:t>
            </a:r>
            <a:r>
              <a:rPr lang="en-US" sz="9600" dirty="0" err="1" smtClean="0"/>
              <a:t>zakresu</a:t>
            </a:r>
            <a:r>
              <a:rPr lang="en-US" sz="9600" dirty="0" smtClean="0"/>
              <a:t> </a:t>
            </a:r>
            <a:r>
              <a:rPr lang="en-US" sz="9600" dirty="0" err="1" smtClean="0"/>
              <a:t>wspomagania</a:t>
            </a:r>
            <a:r>
              <a:rPr lang="en-US" sz="9600" dirty="0" smtClean="0"/>
              <a:t> </a:t>
            </a:r>
            <a:r>
              <a:rPr lang="en-US" sz="9600" dirty="0" err="1" smtClean="0"/>
              <a:t>dzieci</a:t>
            </a:r>
            <a:r>
              <a:rPr lang="en-US" sz="9600" dirty="0" smtClean="0"/>
              <a:t>  w </a:t>
            </a:r>
            <a:r>
              <a:rPr lang="en-US" sz="9600" dirty="0" err="1" smtClean="0"/>
              <a:t>rozwoju</a:t>
            </a:r>
            <a:r>
              <a:rPr lang="en-US" sz="9600" dirty="0" smtClean="0"/>
              <a:t> </a:t>
            </a:r>
            <a:r>
              <a:rPr lang="en-US" sz="9600" dirty="0" err="1" smtClean="0"/>
              <a:t>zdolności</a:t>
            </a:r>
            <a:r>
              <a:rPr lang="en-US" sz="9600" dirty="0" smtClean="0"/>
              <a:t> do </a:t>
            </a:r>
            <a:r>
              <a:rPr lang="en-US" sz="9600" dirty="0" err="1" smtClean="0"/>
              <a:t>skupiania</a:t>
            </a:r>
            <a:r>
              <a:rPr lang="en-US" sz="9600" dirty="0" smtClean="0"/>
              <a:t> </a:t>
            </a:r>
            <a:r>
              <a:rPr lang="en-US" sz="9600" dirty="0" err="1" smtClean="0"/>
              <a:t>uwagi</a:t>
            </a:r>
            <a:r>
              <a:rPr lang="en-US" sz="9600" dirty="0" smtClean="0"/>
              <a:t>, </a:t>
            </a:r>
            <a:r>
              <a:rPr lang="en-US" sz="9600" dirty="0" err="1" smtClean="0"/>
              <a:t>świadomego</a:t>
            </a:r>
            <a:r>
              <a:rPr lang="en-US" sz="9600" dirty="0" smtClean="0"/>
              <a:t> </a:t>
            </a:r>
            <a:r>
              <a:rPr lang="en-US" sz="9600" dirty="0" err="1" smtClean="0"/>
              <a:t>zapamiętywania</a:t>
            </a:r>
            <a:r>
              <a:rPr lang="en-US" sz="9600" dirty="0" smtClean="0"/>
              <a:t> </a:t>
            </a:r>
            <a:r>
              <a:rPr lang="pl-PL" sz="9600" dirty="0" smtClean="0"/>
              <a:t> </a:t>
            </a:r>
            <a:r>
              <a:rPr lang="en-US" sz="9600" dirty="0" smtClean="0"/>
              <a:t> </a:t>
            </a:r>
            <a:r>
              <a:rPr lang="en-US" sz="9600" dirty="0" err="1" smtClean="0"/>
              <a:t>i</a:t>
            </a:r>
            <a:r>
              <a:rPr lang="en-US" sz="9600" dirty="0" smtClean="0"/>
              <a:t> </a:t>
            </a:r>
            <a:r>
              <a:rPr lang="en-US" sz="9600" dirty="0" err="1" smtClean="0"/>
              <a:t>odtwarzania</a:t>
            </a:r>
            <a:r>
              <a:rPr lang="en-US" sz="9600" dirty="0" smtClean="0"/>
              <a:t>, </a:t>
            </a:r>
            <a:r>
              <a:rPr lang="en-US" sz="9600" dirty="0" err="1" smtClean="0"/>
              <a:t>gry</a:t>
            </a:r>
            <a:r>
              <a:rPr lang="en-US" sz="9600" dirty="0" smtClean="0"/>
              <a:t> </a:t>
            </a:r>
            <a:r>
              <a:rPr lang="en-US" sz="9600" dirty="0" err="1" smtClean="0"/>
              <a:t>dydaktyczne</a:t>
            </a:r>
            <a:r>
              <a:rPr lang="en-US" sz="9600" dirty="0" smtClean="0"/>
              <a:t> </a:t>
            </a:r>
            <a:r>
              <a:rPr lang="en-US" sz="9600" dirty="0" err="1" smtClean="0"/>
              <a:t>rozwijające</a:t>
            </a:r>
            <a:r>
              <a:rPr lang="en-US" sz="9600" dirty="0" smtClean="0"/>
              <a:t> </a:t>
            </a:r>
            <a:r>
              <a:rPr lang="en-US" sz="9600" dirty="0" err="1" smtClean="0"/>
              <a:t>myślenie</a:t>
            </a:r>
            <a:r>
              <a:rPr lang="en-US" sz="9600" dirty="0" smtClean="0"/>
              <a:t> </a:t>
            </a:r>
            <a:r>
              <a:rPr lang="en-US" sz="9600" dirty="0" err="1" smtClean="0"/>
              <a:t>logiczne</a:t>
            </a:r>
            <a:r>
              <a:rPr lang="en-US" sz="9600" dirty="0" smtClean="0"/>
              <a:t> </a:t>
            </a:r>
            <a:r>
              <a:rPr lang="en-US" sz="9600" dirty="0" err="1" smtClean="0"/>
              <a:t>i</a:t>
            </a:r>
            <a:r>
              <a:rPr lang="en-US" sz="9600" dirty="0" smtClean="0"/>
              <a:t> </a:t>
            </a:r>
            <a:r>
              <a:rPr lang="en-US" sz="9600" dirty="0" err="1" smtClean="0"/>
              <a:t>arytmetyczne</a:t>
            </a:r>
            <a:r>
              <a:rPr lang="en-US" sz="9600" dirty="0" smtClean="0"/>
              <a:t> </a:t>
            </a:r>
            <a:r>
              <a:rPr lang="en-US" sz="9600" dirty="0" err="1" smtClean="0"/>
              <a:t>zdolności</a:t>
            </a:r>
            <a:r>
              <a:rPr lang="en-US" sz="9600" dirty="0" smtClean="0"/>
              <a:t> </a:t>
            </a:r>
            <a:r>
              <a:rPr lang="en-US" sz="9600" dirty="0" err="1" smtClean="0"/>
              <a:t>dzieci</a:t>
            </a:r>
            <a:r>
              <a:rPr lang="en-US" sz="9600" dirty="0" smtClean="0"/>
              <a:t>. </a:t>
            </a:r>
            <a:endParaRPr lang="pl-PL" sz="9600" dirty="0"/>
          </a:p>
          <a:p>
            <a:pPr lvl="0"/>
            <a:r>
              <a:rPr lang="en-US" sz="9600" dirty="0" err="1"/>
              <a:t>Trening</a:t>
            </a:r>
            <a:r>
              <a:rPr lang="en-US" sz="9600" dirty="0"/>
              <a:t> </a:t>
            </a:r>
            <a:r>
              <a:rPr lang="en-US" sz="9600" dirty="0" err="1"/>
              <a:t>twórczego</a:t>
            </a:r>
            <a:r>
              <a:rPr lang="en-US" sz="9600" dirty="0"/>
              <a:t> </a:t>
            </a:r>
            <a:r>
              <a:rPr lang="en-US" sz="9600" dirty="0" err="1"/>
              <a:t>myślenia</a:t>
            </a:r>
            <a:r>
              <a:rPr lang="en-US" sz="9600" dirty="0"/>
              <a:t> </a:t>
            </a:r>
            <a:r>
              <a:rPr lang="en-US" sz="9600" dirty="0" err="1"/>
              <a:t>dla</a:t>
            </a:r>
            <a:r>
              <a:rPr lang="en-US" sz="9600" dirty="0"/>
              <a:t> 6-latków</a:t>
            </a:r>
            <a:endParaRPr lang="pl-PL" sz="9600" dirty="0"/>
          </a:p>
          <a:p>
            <a:pPr lvl="0"/>
            <a:r>
              <a:rPr lang="en-US" sz="9600" dirty="0" err="1"/>
              <a:t>Usprawnianie</a:t>
            </a:r>
            <a:r>
              <a:rPr lang="en-US" sz="9600" dirty="0"/>
              <a:t> </a:t>
            </a:r>
            <a:r>
              <a:rPr lang="en-US" sz="9600" dirty="0" err="1"/>
              <a:t>manualno-graficzne</a:t>
            </a:r>
            <a:r>
              <a:rPr lang="en-US" sz="9600" dirty="0"/>
              <a:t> </a:t>
            </a:r>
            <a:r>
              <a:rPr lang="en-US" sz="9600" dirty="0" err="1"/>
              <a:t>dla</a:t>
            </a:r>
            <a:r>
              <a:rPr lang="en-US" sz="9600" dirty="0"/>
              <a:t>   5 </a:t>
            </a:r>
            <a:r>
              <a:rPr lang="en-US" sz="9600" dirty="0" err="1"/>
              <a:t>i</a:t>
            </a:r>
            <a:r>
              <a:rPr lang="en-US" sz="9600" dirty="0"/>
              <a:t> 6  </a:t>
            </a:r>
            <a:r>
              <a:rPr lang="en-US" sz="9600" dirty="0" err="1" smtClean="0"/>
              <a:t>letków</a:t>
            </a:r>
            <a:endParaRPr lang="pl-PL" sz="9600" dirty="0"/>
          </a:p>
          <a:p>
            <a:pPr lvl="0"/>
            <a:r>
              <a:rPr lang="pl-PL" sz="9600" dirty="0"/>
              <a:t>Terapia zaburzenia przetwarzania słuchowego  z wykorzystaniem metody </a:t>
            </a:r>
            <a:r>
              <a:rPr lang="pl-PL" sz="9600" dirty="0" err="1"/>
              <a:t>Warnkego</a:t>
            </a:r>
            <a:r>
              <a:rPr lang="pl-PL" sz="9600" dirty="0"/>
              <a:t>   </a:t>
            </a:r>
          </a:p>
          <a:p>
            <a:pPr lvl="0"/>
            <a:r>
              <a:rPr lang="pl-PL" sz="9600" dirty="0" err="1"/>
              <a:t>Neuroflow</a:t>
            </a:r>
            <a:r>
              <a:rPr lang="pl-PL" sz="9600" dirty="0"/>
              <a:t> -  diagnoza i terapia zaburzenia przetwarzania słuchowego   </a:t>
            </a:r>
          </a:p>
          <a:p>
            <a:pPr lvl="0"/>
            <a:r>
              <a:rPr lang="pl-PL" sz="9600" dirty="0"/>
              <a:t>Zajęcia grupowe dla dzieci  wg zapotrzebowania </a:t>
            </a:r>
          </a:p>
          <a:p>
            <a:pPr lvl="0"/>
            <a:r>
              <a:rPr lang="pl-PL" sz="9600" dirty="0"/>
              <a:t>Zajęcia terapii ręki</a:t>
            </a:r>
          </a:p>
          <a:p>
            <a:pPr lvl="0"/>
            <a:r>
              <a:rPr lang="pl-PL" sz="9600" dirty="0"/>
              <a:t>Indywidualne  </a:t>
            </a:r>
            <a:r>
              <a:rPr lang="pl-PL" sz="9600" dirty="0" smtClean="0"/>
              <a:t>warsztaty/ spotkania </a:t>
            </a:r>
            <a:r>
              <a:rPr lang="pl-PL" sz="9600" dirty="0"/>
              <a:t>dla rodziców oraz dla młodzieży z psychoterapeutą </a:t>
            </a:r>
          </a:p>
          <a:p>
            <a:endParaRPr lang="pl-PL" sz="9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 </a:t>
            </a:r>
            <a:br>
              <a:rPr lang="pl-PL" dirty="0"/>
            </a:br>
            <a:r>
              <a:rPr lang="pl-PL" dirty="0" smtClean="0"/>
              <a:t>Co zrobić aby zminimalizować  zjawisko  niepowodzeń szkolnych: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0"/>
            <a:r>
              <a:rPr lang="pl-PL" sz="4200" dirty="0"/>
              <a:t>Każdy nauczyciel przedmiotu jest </a:t>
            </a:r>
            <a:r>
              <a:rPr lang="pl-PL" sz="4200" dirty="0" smtClean="0"/>
              <a:t>również wychowawcą </a:t>
            </a:r>
            <a:endParaRPr lang="pl-PL" sz="4200" dirty="0"/>
          </a:p>
          <a:p>
            <a:pPr lvl="0"/>
            <a:r>
              <a:rPr lang="pl-PL" sz="4200" dirty="0" smtClean="0"/>
              <a:t>Stosować   indywidualizację </a:t>
            </a:r>
            <a:r>
              <a:rPr lang="pl-PL" sz="4200" dirty="0"/>
              <a:t>w pracy dydaktyczno – wychowawczej w stosunku do uczniów najsłabszych jak i najzdolniejszych.  </a:t>
            </a:r>
          </a:p>
          <a:p>
            <a:pPr lvl="0"/>
            <a:r>
              <a:rPr lang="pl-PL" sz="4200" dirty="0" smtClean="0"/>
              <a:t>Ważna jest osobowość </a:t>
            </a:r>
            <a:r>
              <a:rPr lang="pl-PL" sz="4200" dirty="0"/>
              <a:t>nauczyciela jego sposób komunikowania się z uczniami.</a:t>
            </a:r>
          </a:p>
          <a:p>
            <a:pPr lvl="0"/>
            <a:r>
              <a:rPr lang="pl-PL" sz="4200" dirty="0" smtClean="0"/>
              <a:t>Unikać ewentualnie  pojawiających  </a:t>
            </a:r>
            <a:r>
              <a:rPr lang="pl-PL" sz="4200" dirty="0"/>
              <a:t>się nieprawidłowości w organizacji pracy na lekcji, </a:t>
            </a:r>
          </a:p>
          <a:p>
            <a:pPr lvl="0"/>
            <a:r>
              <a:rPr lang="pl-PL" sz="4200" dirty="0" smtClean="0"/>
              <a:t>Poznać   </a:t>
            </a:r>
            <a:r>
              <a:rPr lang="pl-PL" sz="4200" dirty="0"/>
              <a:t>uczniów, ich </a:t>
            </a:r>
            <a:r>
              <a:rPr lang="pl-PL" sz="4200" dirty="0" smtClean="0"/>
              <a:t>potencjał </a:t>
            </a:r>
            <a:r>
              <a:rPr lang="pl-PL" sz="4200" dirty="0"/>
              <a:t>zwłaszcza mających trudności w nauce  </a:t>
            </a:r>
          </a:p>
          <a:p>
            <a:pPr lvl="0"/>
            <a:r>
              <a:rPr lang="pl-PL" sz="4200" dirty="0" smtClean="0"/>
              <a:t>Dbać o dobór </a:t>
            </a:r>
            <a:r>
              <a:rPr lang="pl-PL" sz="4200" dirty="0"/>
              <a:t>właściwych metod i form </a:t>
            </a:r>
            <a:r>
              <a:rPr lang="pl-PL" sz="4200" dirty="0" smtClean="0"/>
              <a:t>pracy </a:t>
            </a:r>
          </a:p>
          <a:p>
            <a:pPr lvl="0"/>
            <a:r>
              <a:rPr lang="pl-PL" sz="4200" dirty="0" smtClean="0"/>
              <a:t>Stosować nowe metody np. TIK </a:t>
            </a:r>
            <a:r>
              <a:rPr lang="pl-PL" sz="4200" dirty="0" err="1" smtClean="0"/>
              <a:t>padlet</a:t>
            </a:r>
            <a:r>
              <a:rPr lang="pl-PL" sz="4200" dirty="0" smtClean="0"/>
              <a:t>, </a:t>
            </a:r>
            <a:r>
              <a:rPr lang="pl-PL" sz="4200" dirty="0" err="1" smtClean="0"/>
              <a:t>kahoot</a:t>
            </a:r>
            <a:r>
              <a:rPr lang="pl-PL" sz="4200" dirty="0"/>
              <a:t> </a:t>
            </a:r>
            <a:r>
              <a:rPr lang="pl-PL" sz="4200" dirty="0" smtClean="0"/>
              <a:t> lub </a:t>
            </a:r>
            <a:r>
              <a:rPr lang="pl-PL" sz="4200" dirty="0" err="1" smtClean="0"/>
              <a:t>LearningApps</a:t>
            </a:r>
            <a:r>
              <a:rPr lang="pl-PL" sz="4200" dirty="0" smtClean="0"/>
              <a:t> – system tworzenia ćwiczeń interaktywnych na tablicę multimedialną</a:t>
            </a:r>
            <a:endParaRPr lang="pl-PL" sz="4200" dirty="0"/>
          </a:p>
          <a:p>
            <a:pPr lvl="0"/>
            <a:r>
              <a:rPr lang="pl-PL" sz="4200" dirty="0"/>
              <a:t>Każdy nauczyciel </a:t>
            </a:r>
            <a:r>
              <a:rPr lang="pl-PL" sz="4200" dirty="0" smtClean="0"/>
              <a:t>winien  </a:t>
            </a:r>
            <a:r>
              <a:rPr lang="pl-PL" sz="4200" dirty="0"/>
              <a:t>zapoznać się z opinią poradni bez względu na nauczany przedmiot </a:t>
            </a:r>
          </a:p>
          <a:p>
            <a:pPr lvl="0"/>
            <a:r>
              <a:rPr lang="pl-PL" sz="4200" dirty="0"/>
              <a:t>Umiejętne wyciąganie wniosków po diagnozie wstępnej i opracowanie planu pracy z klasą </a:t>
            </a:r>
          </a:p>
          <a:p>
            <a:r>
              <a:rPr lang="pl-PL" sz="4200" dirty="0"/>
              <a:t> 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pl-PL" sz="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548680"/>
            <a:ext cx="8424936" cy="5577483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pl-PL" dirty="0" smtClean="0"/>
              <a:t>    Poradnia </a:t>
            </a:r>
            <a:r>
              <a:rPr lang="pl-PL" dirty="0"/>
              <a:t>udzielała wsparcia </a:t>
            </a:r>
            <a:r>
              <a:rPr lang="pl-PL" dirty="0" smtClean="0"/>
              <a:t>merytorycznego nauczycielom</a:t>
            </a:r>
            <a:r>
              <a:rPr lang="pl-PL" dirty="0"/>
              <a:t>, specjalistom</a:t>
            </a:r>
            <a:br>
              <a:rPr lang="pl-PL" dirty="0"/>
            </a:br>
            <a:r>
              <a:rPr lang="pl-PL" dirty="0"/>
              <a:t> organizującym pomocy psychologiczno – pedagogicznej w przedszkolach, szkołach                       i   placówkach poprzez </a:t>
            </a:r>
            <a:r>
              <a:rPr lang="pl-PL" dirty="0" smtClean="0"/>
              <a:t>:</a:t>
            </a:r>
          </a:p>
          <a:p>
            <a:pPr lvl="0">
              <a:buNone/>
            </a:pPr>
            <a:endParaRPr lang="pl-PL" dirty="0"/>
          </a:p>
          <a:p>
            <a:pPr lvl="0"/>
            <a:r>
              <a:rPr lang="pl-PL" b="1" dirty="0"/>
              <a:t>udzielanie konsultacji indywidualnych</a:t>
            </a:r>
            <a:r>
              <a:rPr lang="pl-PL" dirty="0"/>
              <a:t> dla nauczycieli, pedagogów, dyrektorów szkół </a:t>
            </a:r>
            <a:r>
              <a:rPr lang="pl-PL" dirty="0" smtClean="0"/>
              <a:t>                              i </a:t>
            </a:r>
            <a:r>
              <a:rPr lang="pl-PL" dirty="0"/>
              <a:t>placówek – pomoc w rozwiązywaniu problemów dydaktyczno – wychowawczych, </a:t>
            </a:r>
          </a:p>
          <a:p>
            <a:pPr lvl="0"/>
            <a:r>
              <a:rPr lang="pl-PL" dirty="0"/>
              <a:t>prowadzenie prelekcji, wykładów, warsztatów na tematy związane z pracą </a:t>
            </a:r>
            <a:r>
              <a:rPr lang="pl-PL" dirty="0" smtClean="0"/>
              <a:t>nauczycieli,  z </a:t>
            </a:r>
            <a:r>
              <a:rPr lang="pl-PL" dirty="0"/>
              <a:t>rozwojem dzieci i młodzieży, ich edukacją, wychowaniem  i </a:t>
            </a:r>
            <a:r>
              <a:rPr lang="pl-PL" dirty="0" smtClean="0"/>
              <a:t>profilaktyką.</a:t>
            </a:r>
            <a:endParaRPr lang="pl-PL" dirty="0"/>
          </a:p>
          <a:p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pl-PL" sz="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lvl="0"/>
            <a:endParaRPr lang="pl-PL" sz="4000" dirty="0" smtClean="0"/>
          </a:p>
          <a:p>
            <a:pPr lvl="0"/>
            <a:endParaRPr lang="pl-PL" sz="4000" dirty="0"/>
          </a:p>
          <a:p>
            <a:pPr lvl="0"/>
            <a:r>
              <a:rPr lang="pl-PL" sz="4000" dirty="0" smtClean="0"/>
              <a:t>Dużym </a:t>
            </a:r>
            <a:r>
              <a:rPr lang="pl-PL" sz="4000" dirty="0"/>
              <a:t>powodzeniem cieszą się prowadzone </a:t>
            </a:r>
            <a:r>
              <a:rPr lang="pl-PL" sz="4000" b="1" dirty="0"/>
              <a:t>obserwacje pedagogiczne </a:t>
            </a:r>
            <a:r>
              <a:rPr lang="pl-PL" sz="4000" b="1" dirty="0" smtClean="0"/>
              <a:t> w </a:t>
            </a:r>
            <a:r>
              <a:rPr lang="pl-PL" sz="4000" b="1" dirty="0"/>
              <a:t>przedszkolach oraz  zajęcia diagnozująco – terapeutyczne</a:t>
            </a:r>
            <a:r>
              <a:rPr lang="pl-PL" sz="4000" dirty="0"/>
              <a:t> w szkołach. 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 smtClean="0"/>
              <a:t>Wspomaganie </a:t>
            </a:r>
            <a:r>
              <a:rPr lang="pl-PL" sz="3600" dirty="0"/>
              <a:t>wychowawczej i edukacyjnej funkcji rodziny poprzez :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endParaRPr lang="pl-PL" dirty="0" smtClean="0"/>
          </a:p>
          <a:p>
            <a:pPr lvl="0"/>
            <a:r>
              <a:rPr lang="pl-PL" dirty="0" smtClean="0"/>
              <a:t>konsultacje </a:t>
            </a:r>
            <a:r>
              <a:rPr lang="pl-PL" dirty="0"/>
              <a:t>i porady indywidualne dla rodziców , </a:t>
            </a:r>
          </a:p>
          <a:p>
            <a:pPr lvl="0"/>
            <a:r>
              <a:rPr lang="pl-PL" dirty="0"/>
              <a:t>prowadzenie terapii rodzin</a:t>
            </a:r>
          </a:p>
          <a:p>
            <a:pPr lvl="0"/>
            <a:r>
              <a:rPr lang="pl-PL" dirty="0"/>
              <a:t>badania przesiewowe mowy wśród dzieci przedszkolnych </a:t>
            </a:r>
            <a:r>
              <a:rPr lang="pl-PL" dirty="0" smtClean="0"/>
              <a:t>                 i </a:t>
            </a:r>
            <a:r>
              <a:rPr lang="pl-PL" dirty="0"/>
              <a:t>szkolnych, </a:t>
            </a:r>
          </a:p>
          <a:p>
            <a:pPr lvl="0"/>
            <a:r>
              <a:rPr lang="pl-PL" dirty="0"/>
              <a:t>organizowanie spotkań z rodzicami dzieci przedszkolnych na tematy </a:t>
            </a:r>
            <a:r>
              <a:rPr lang="pl-PL" dirty="0" smtClean="0"/>
              <a:t>związane </a:t>
            </a:r>
            <a:r>
              <a:rPr lang="pl-PL" dirty="0"/>
              <a:t>z rozwojem, wychowaniem, edukacją,</a:t>
            </a:r>
          </a:p>
          <a:p>
            <a:pPr lvl="0"/>
            <a:r>
              <a:rPr lang="pl-PL" dirty="0"/>
              <a:t>prowadzenie warsztatów dla rodziców „Szkoła dla rodziców i wychowawców”, „Rodzeństwo bez rywalizacji”,</a:t>
            </a:r>
          </a:p>
          <a:p>
            <a:pPr lvl="0"/>
            <a:r>
              <a:rPr lang="pl-PL" dirty="0"/>
              <a:t>organizowanie spotkań z rodzicami dzieci przedszkolnych na tematy związane  </a:t>
            </a:r>
            <a:r>
              <a:rPr lang="pl-PL" dirty="0" smtClean="0"/>
              <a:t>z </a:t>
            </a:r>
            <a:r>
              <a:rPr lang="pl-PL" dirty="0"/>
              <a:t>rozwojem, wychowaniem, edukacją.</a:t>
            </a:r>
          </a:p>
          <a:p>
            <a:pPr>
              <a:buNone/>
            </a:pPr>
            <a:r>
              <a:rPr lang="pl-PL" dirty="0"/>
              <a:t> 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810743"/>
          </a:xfrm>
        </p:spPr>
        <p:txBody>
          <a:bodyPr>
            <a:normAutofit/>
          </a:bodyPr>
          <a:lstStyle/>
          <a:p>
            <a:r>
              <a:rPr lang="pl-PL" b="1" dirty="0"/>
              <a:t>Poradnia Psychologiczno – Pedagogiczna  Goleniów </a:t>
            </a: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1371600" y="4869160"/>
            <a:ext cx="6400800" cy="769640"/>
          </a:xfrm>
        </p:spPr>
        <p:txBody>
          <a:bodyPr/>
          <a:lstStyle/>
          <a:p>
            <a:endParaRPr lang="pl-P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Rady  </a:t>
            </a:r>
            <a:r>
              <a:rPr lang="pl-PL" b="1" dirty="0" smtClean="0"/>
              <a:t>pedagogiczne</a:t>
            </a:r>
            <a:r>
              <a:rPr lang="pl-PL" dirty="0" smtClean="0"/>
              <a:t>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/>
          </a:bodyPr>
          <a:lstStyle/>
          <a:p>
            <a:pPr lvl="0"/>
            <a:r>
              <a:rPr lang="pl-PL" dirty="0"/>
              <a:t>„Psychohigiena pracy nauczyciela”, </a:t>
            </a:r>
          </a:p>
          <a:p>
            <a:pPr lvl="0"/>
            <a:r>
              <a:rPr lang="pl-PL" dirty="0"/>
              <a:t>„Wstęp do pedagogiki traumy,  </a:t>
            </a:r>
          </a:p>
          <a:p>
            <a:pPr lvl="0"/>
            <a:r>
              <a:rPr lang="pl-PL" dirty="0"/>
              <a:t>„Jak czytać opinie psychologiczno-pedagogiczne”,</a:t>
            </a:r>
          </a:p>
          <a:p>
            <a:pPr lvl="0"/>
            <a:r>
              <a:rPr lang="pl-PL" dirty="0"/>
              <a:t>„Dostosowanie wymagań edukacyjnych”</a:t>
            </a:r>
          </a:p>
          <a:p>
            <a:pPr lvl="0"/>
            <a:r>
              <a:rPr lang="pl-PL" dirty="0"/>
              <a:t>Dysleksja w aspekcie pedagogicznym, psychologicznym,</a:t>
            </a:r>
          </a:p>
          <a:p>
            <a:pPr lvl="0"/>
            <a:r>
              <a:rPr lang="pl-PL" dirty="0"/>
              <a:t>Dostosowanie wymagań edukacyjnych dla uczniów ze specjalnymi potrzebami edukacyjnymi,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 </a:t>
            </a:r>
            <a:br>
              <a:rPr lang="pl-PL" dirty="0"/>
            </a:br>
            <a:r>
              <a:rPr lang="pl-PL" b="1" dirty="0" smtClean="0"/>
              <a:t>Wykłady i  Warsztaty </a:t>
            </a:r>
            <a:r>
              <a:rPr lang="pl-PL" b="1" dirty="0"/>
              <a:t>szkoleniowe</a:t>
            </a:r>
            <a:r>
              <a:rPr lang="pl-PL" dirty="0"/>
              <a:t>: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pl-PL" dirty="0"/>
              <a:t>„Rozwój seksualny człowieka – dzieciństwo i dorastanie”,</a:t>
            </a:r>
          </a:p>
          <a:p>
            <a:pPr lvl="0"/>
            <a:r>
              <a:rPr lang="pl-PL" dirty="0" smtClean="0"/>
              <a:t>„Bariery </a:t>
            </a:r>
            <a:r>
              <a:rPr lang="pl-PL" dirty="0"/>
              <a:t>szkolnej </a:t>
            </a:r>
            <a:r>
              <a:rPr lang="pl-PL" dirty="0" smtClean="0"/>
              <a:t>kariery”</a:t>
            </a:r>
            <a:endParaRPr lang="pl-PL" dirty="0"/>
          </a:p>
          <a:p>
            <a:pPr lvl="0"/>
            <a:r>
              <a:rPr lang="pl-PL" dirty="0"/>
              <a:t>  „Pedagogika traumy – rozpoznanie, pomoc, wzmacnianie </a:t>
            </a:r>
            <a:r>
              <a:rPr lang="pl-PL" dirty="0" err="1"/>
              <a:t>rezyliencji</a:t>
            </a:r>
            <a:r>
              <a:rPr lang="pl-PL" dirty="0"/>
              <a:t> (sprężystość, elastyczność)”,</a:t>
            </a:r>
          </a:p>
          <a:p>
            <a:pPr lvl="0"/>
            <a:r>
              <a:rPr lang="pl-PL" dirty="0"/>
              <a:t>„Obserwacja pedagogiczna. Pomoc terapeutyczna dla dziecka i jego </a:t>
            </a:r>
            <a:r>
              <a:rPr lang="pl-PL" dirty="0" smtClean="0"/>
              <a:t>rodziny.”</a:t>
            </a:r>
          </a:p>
          <a:p>
            <a:pPr lvl="0"/>
            <a:r>
              <a:rPr lang="pl-PL" dirty="0" smtClean="0"/>
              <a:t>„Psychohigiena </a:t>
            </a:r>
            <a:r>
              <a:rPr lang="pl-PL" dirty="0"/>
              <a:t>pracy nauczyciela.”,</a:t>
            </a:r>
          </a:p>
          <a:p>
            <a:endParaRPr lang="pl-PL" dirty="0"/>
          </a:p>
          <a:p>
            <a:endParaRPr lang="pl-P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Tematyka wykładów dla rodziców</a:t>
            </a:r>
            <a:r>
              <a:rPr lang="pl-PL" b="1" dirty="0" smtClean="0"/>
              <a:t>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pl-PL" dirty="0"/>
              <a:t>„Adaptacja dziecka w klasie IV”,</a:t>
            </a:r>
          </a:p>
          <a:p>
            <a:pPr lvl="0"/>
            <a:r>
              <a:rPr lang="pl-PL" dirty="0"/>
              <a:t>„Samodzielność małego dziecka”</a:t>
            </a:r>
          </a:p>
          <a:p>
            <a:pPr lvl="0"/>
            <a:r>
              <a:rPr lang="pl-PL" dirty="0"/>
              <a:t>„Wpływ postawy rodzicielskiej na rozwój emocjonalny małego dziecka”</a:t>
            </a:r>
          </a:p>
          <a:p>
            <a:pPr lvl="0"/>
            <a:r>
              <a:rPr lang="pl-PL" dirty="0"/>
              <a:t>„Agresywne zachowania dziecka – przyczyny i mechanizm”,</a:t>
            </a:r>
          </a:p>
          <a:p>
            <a:pPr lvl="0"/>
            <a:r>
              <a:rPr lang="pl-PL" dirty="0"/>
              <a:t>Bariery szkolnej kariery,       </a:t>
            </a:r>
          </a:p>
          <a:p>
            <a:pPr lvl="0"/>
            <a:r>
              <a:rPr lang="pl-PL" dirty="0"/>
              <a:t>„Efektywność w wychowaniu. System kar i nagród”</a:t>
            </a:r>
          </a:p>
          <a:p>
            <a:pPr lvl="0"/>
            <a:r>
              <a:rPr lang="pl-PL" dirty="0"/>
              <a:t>„Uodparnianie dzieci na stres” </a:t>
            </a:r>
          </a:p>
          <a:p>
            <a:pPr lvl="0"/>
            <a:r>
              <a:rPr lang="pl-PL" dirty="0"/>
              <a:t>„Adaptacja dziecka w przedszkolu” </a:t>
            </a:r>
          </a:p>
          <a:p>
            <a:pPr lvl="0"/>
            <a:r>
              <a:rPr lang="pl-PL" dirty="0"/>
              <a:t>„Jak przygotować dziecko do przedszkola?” 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1042</Words>
  <Application>Microsoft Office PowerPoint</Application>
  <PresentationFormat>Pokaz na ekranie (4:3)</PresentationFormat>
  <Paragraphs>155</Paragraphs>
  <Slides>27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28" baseType="lpstr">
      <vt:lpstr>Motyw pakietu Office</vt:lpstr>
      <vt:lpstr>   Działania  Rady Edukacyjnej     </vt:lpstr>
      <vt:lpstr>  Pracownicy merytoryczni wszystkich Poradni prowadzili                         i prowadzą współpracę   w zakresie organizowania przez przedszkola, szkoły i placówki pomocy psychologiczno – pedagogicznej poprzez przeprowadzenie:   </vt:lpstr>
      <vt:lpstr>Slajd 3</vt:lpstr>
      <vt:lpstr>Slajd 4</vt:lpstr>
      <vt:lpstr> Wspomaganie wychowawczej i edukacyjnej funkcji rodziny poprzez : </vt:lpstr>
      <vt:lpstr>Poradnia Psychologiczno – Pedagogiczna  Goleniów  </vt:lpstr>
      <vt:lpstr>Rady  pedagogiczne:</vt:lpstr>
      <vt:lpstr>  Wykłady i  Warsztaty szkoleniowe: </vt:lpstr>
      <vt:lpstr>Tematyka wykładów dla rodziców:</vt:lpstr>
      <vt:lpstr>Warsztaty   dla   uczniów:</vt:lpstr>
      <vt:lpstr>Slajd 11</vt:lpstr>
      <vt:lpstr>  Poradnia Psychologiczno – Pedagogiczna w Kamieniu Pomorskim </vt:lpstr>
      <vt:lpstr>  Szkoleniowe rady pedagogiczne na terenie szkół: </vt:lpstr>
      <vt:lpstr>W  Poradni  </vt:lpstr>
      <vt:lpstr>Spotkania z rodzicami na temat:</vt:lpstr>
      <vt:lpstr>Zajęcia z uczniami:</vt:lpstr>
      <vt:lpstr> Poradnia Psychologiczno – Pedagogiczna w Wolinie   </vt:lpstr>
      <vt:lpstr>Szkolenia dla Rady Pedagogicznej</vt:lpstr>
      <vt:lpstr>Szkolenia dla Rodziców</vt:lpstr>
      <vt:lpstr>Szkolenia dla dzieci i młodzieży.</vt:lpstr>
      <vt:lpstr>Specjalistyczna Poradnia Terapeutyczna Dla Dzieci Młodzieży    i Ich Rodzin w Nowogardzie  </vt:lpstr>
      <vt:lpstr>Rady  pedagogiczne, warsztaty szkoleniowe dla nauczycieli:  </vt:lpstr>
      <vt:lpstr> Wykłady, prelekcje warsztaty  dla rodziców    </vt:lpstr>
      <vt:lpstr>Slajd 24</vt:lpstr>
      <vt:lpstr>Warsztaty dla uczniów   </vt:lpstr>
      <vt:lpstr>Slajd 26</vt:lpstr>
      <vt:lpstr>  Co zrobić aby zminimalizować  zjawisko  niepowodzeń szkolnych:  </vt:lpstr>
    </vt:vector>
  </TitlesOfParts>
  <Company>Ministrerstwo Edukacji Narodowej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Działania  Rady Edukacyjnej</dc:title>
  <dc:creator>SPT</dc:creator>
  <cp:lastModifiedBy>SPT</cp:lastModifiedBy>
  <cp:revision>5</cp:revision>
  <dcterms:created xsi:type="dcterms:W3CDTF">2018-11-26T12:41:22Z</dcterms:created>
  <dcterms:modified xsi:type="dcterms:W3CDTF">2018-11-26T13:22:50Z</dcterms:modified>
</cp:coreProperties>
</file>